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59" r:id="rId2"/>
  </p:sldMasterIdLst>
  <p:notesMasterIdLst>
    <p:notesMasterId r:id="rId21"/>
  </p:notesMasterIdLst>
  <p:sldIdLst>
    <p:sldId id="256" r:id="rId3"/>
    <p:sldId id="257" r:id="rId4"/>
    <p:sldId id="260" r:id="rId5"/>
    <p:sldId id="259" r:id="rId6"/>
    <p:sldId id="258" r:id="rId7"/>
    <p:sldId id="261" r:id="rId8"/>
    <p:sldId id="262" r:id="rId9"/>
    <p:sldId id="263" r:id="rId10"/>
    <p:sldId id="296" r:id="rId11"/>
    <p:sldId id="264" r:id="rId12"/>
    <p:sldId id="265" r:id="rId13"/>
    <p:sldId id="297" r:id="rId14"/>
    <p:sldId id="266" r:id="rId15"/>
    <p:sldId id="267" r:id="rId16"/>
    <p:sldId id="268" r:id="rId17"/>
    <p:sldId id="269" r:id="rId18"/>
    <p:sldId id="298" r:id="rId19"/>
    <p:sldId id="270" r:id="rId20"/>
  </p:sldIdLst>
  <p:sldSz cx="12192000" cy="6858000"/>
  <p:notesSz cx="6858000" cy="9144000"/>
  <p:defaultTextStyle>
    <a:defPPr>
      <a:defRPr lang="zh-CN"/>
    </a:defPPr>
    <a:lvl1pPr marL="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3A1C"/>
    <a:srgbClr val="F23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709" autoAdjust="0"/>
    <p:restoredTop sz="93704" autoAdjust="0"/>
  </p:normalViewPr>
  <p:slideViewPr>
    <p:cSldViewPr snapToGrid="0" snapToObjects="1">
      <p:cViewPr varScale="1">
        <p:scale>
          <a:sx n="106" d="100"/>
          <a:sy n="106" d="100"/>
        </p:scale>
        <p:origin x="348" y="114"/>
      </p:cViewPr>
      <p:guideLst/>
    </p:cSldViewPr>
  </p:slideViewPr>
  <p:outlineViewPr>
    <p:cViewPr>
      <p:scale>
        <a:sx n="33" d="100"/>
        <a:sy n="33" d="100"/>
      </p:scale>
      <p:origin x="0" y="-658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3" d="100"/>
          <a:sy n="83" d="100"/>
        </p:scale>
        <p:origin x="2428" y="8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6E1E63-6347-BD4F-A808-7F54FA34CE72}" type="datetimeFigureOut">
              <a:rPr kumimoji="1" lang="zh-CN" altLang="en-US" smtClean="0"/>
              <a:t>2019/12/5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1EDE8F-5748-564A-B104-45C8D634421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15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17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18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fficeplus.cn/Template/Home.shtml" TargetMode="External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Relationship Id="rId5" Type="http://schemas.microsoft.com/office/2007/relationships/hdphoto" Target="../media/hdphoto2.wdp"/><Relationship Id="rId4" Type="http://schemas.openxmlformats.org/officeDocument/2006/relationships/image" Target="../media/image10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7" Type="http://schemas.microsoft.com/office/2007/relationships/hdphoto" Target="../media/hdphoto2.wdp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0.png"/><Relationship Id="rId5" Type="http://schemas.openxmlformats.org/officeDocument/2006/relationships/hyperlink" Target="http://www.officeplus.cn/Template/Home.shtml" TargetMode="External"/><Relationship Id="rId4" Type="http://schemas.openxmlformats.org/officeDocument/2006/relationships/image" Target="../media/image13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页">
    <p:bg>
      <p:bgPr>
        <a:pattFill prst="wdUpDi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>
          <a:xfrm>
            <a:off x="1735138" y="2152742"/>
            <a:ext cx="8721725" cy="1892300"/>
          </a:xfrm>
          <a:prstGeom prst="rect">
            <a:avLst/>
          </a:prstGeom>
        </p:spPr>
        <p:txBody>
          <a:bodyPr/>
          <a:lstStyle>
            <a:lvl1pPr algn="ctr">
              <a:defRPr lang="zh-CN" altLang="en-US" sz="7200" b="1" dirty="0">
                <a:blipFill dpi="0" rotWithShape="1">
                  <a:blip r:embed="rId2"/>
                  <a:srcRect/>
                  <a:tile tx="0" ty="0" sx="100000" sy="100000" flip="none" algn="tl"/>
                </a:blipFill>
              </a:defRPr>
            </a:lvl1pPr>
          </a:lstStyle>
          <a:p>
            <a:pPr marL="0" lvl="0" indent="0" algn="ctr">
              <a:buNone/>
            </a:pPr>
            <a:endParaRPr lang="zh-CN" altLang="en-US" dirty="0"/>
          </a:p>
        </p:txBody>
      </p:sp>
      <p:sp>
        <p:nvSpPr>
          <p:cNvPr id="10" name="文本占位符 4"/>
          <p:cNvSpPr>
            <a:spLocks noGrp="1"/>
          </p:cNvSpPr>
          <p:nvPr>
            <p:ph type="body" sz="quarter" idx="12"/>
          </p:nvPr>
        </p:nvSpPr>
        <p:spPr>
          <a:xfrm>
            <a:off x="4371603" y="1397642"/>
            <a:ext cx="3448794" cy="5355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lang="zh-CN" altLang="en-US" sz="3200" dirty="0"/>
            </a:lvl1pPr>
          </a:lstStyle>
          <a:p>
            <a:pPr marL="0" lvl="0" algn="ctr" defTabSz="913765"/>
            <a:endParaRPr lang="zh-CN" altLang="en-US" dirty="0"/>
          </a:p>
        </p:txBody>
      </p:sp>
      <p:sp>
        <p:nvSpPr>
          <p:cNvPr id="16" name="文本占位符 4"/>
          <p:cNvSpPr>
            <a:spLocks noGrp="1"/>
          </p:cNvSpPr>
          <p:nvPr>
            <p:ph type="body" sz="quarter" idx="13"/>
          </p:nvPr>
        </p:nvSpPr>
        <p:spPr>
          <a:xfrm>
            <a:off x="3638550" y="4349277"/>
            <a:ext cx="4914902" cy="3139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/>
          <a:lstStyle>
            <a:lvl1pPr marL="0" indent="0" algn="ctr">
              <a:buNone/>
              <a:defRPr lang="zh-CN" altLang="en-US" sz="1600" baseline="0" dirty="0">
                <a:solidFill>
                  <a:schemeClr val="bg1"/>
                </a:solidFill>
                <a:cs typeface="+mn-ea"/>
              </a:defRPr>
            </a:lvl1pPr>
          </a:lstStyle>
          <a:p>
            <a:pPr marL="228600" lvl="0" indent="-228600" algn="ctr"/>
            <a:endParaRPr lang="zh-CN" altLang="en-US" dirty="0"/>
          </a:p>
        </p:txBody>
      </p:sp>
      <p:sp>
        <p:nvSpPr>
          <p:cNvPr id="17" name="文本占位符 4"/>
          <p:cNvSpPr>
            <a:spLocks noGrp="1"/>
          </p:cNvSpPr>
          <p:nvPr>
            <p:ph type="body" sz="quarter" idx="14"/>
          </p:nvPr>
        </p:nvSpPr>
        <p:spPr>
          <a:xfrm>
            <a:off x="3638550" y="4700503"/>
            <a:ext cx="4914902" cy="3139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/>
          <a:lstStyle>
            <a:lvl1pPr marL="0" indent="0" algn="ctr">
              <a:buNone/>
              <a:defRPr lang="zh-CN" altLang="en-US" sz="1600" baseline="0" dirty="0">
                <a:solidFill>
                  <a:schemeClr val="bg1"/>
                </a:solidFill>
                <a:cs typeface="+mn-ea"/>
              </a:defRPr>
            </a:lvl1pPr>
          </a:lstStyle>
          <a:p>
            <a:pPr marL="228600" lvl="0" indent="-228600" algn="ctr"/>
            <a:endParaRPr lang="zh-CN" altLang="en-US" dirty="0"/>
          </a:p>
        </p:txBody>
      </p:sp>
      <p:sp>
        <p:nvSpPr>
          <p:cNvPr id="22" name="矩形 21"/>
          <p:cNvSpPr/>
          <p:nvPr userDrawn="1"/>
        </p:nvSpPr>
        <p:spPr>
          <a:xfrm rot="5400000">
            <a:off x="5854700" y="520700"/>
            <a:ext cx="457200" cy="12217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713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8965"/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模板使用技巧</a:t>
            </a:r>
            <a:r>
              <a:rPr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 1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896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  <p:sp>
        <p:nvSpPr>
          <p:cNvPr id="9" name="文本框 8"/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一键调整模板颜色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0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2" name="文本框 11"/>
          <p:cNvSpPr txBox="1"/>
          <p:nvPr userDrawn="1"/>
        </p:nvSpPr>
        <p:spPr>
          <a:xfrm>
            <a:off x="333477" y="6061002"/>
            <a:ext cx="31838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选择“设计”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“变体”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“颜色”；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 userDrawn="1"/>
        </p:nvSpPr>
        <p:spPr>
          <a:xfrm>
            <a:off x="6360651" y="6061002"/>
            <a:ext cx="45624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选择你喜欢的颜色搭配，模板一秒调整为你选颜色。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005928" y="2609333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787853" y="42571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440603" y="759873"/>
            <a:ext cx="17508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8965"/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模板使用技巧</a:t>
            </a:r>
            <a:r>
              <a:rPr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 2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4" name="矩形 3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896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6" name="图片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1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7" name="文本框 6"/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随时添加模板样式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 userDrawn="1"/>
        </p:nvSpPr>
        <p:spPr>
          <a:xfrm>
            <a:off x="333477" y="6061002"/>
            <a:ext cx="30107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选择“开始”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“新建幻灯片”；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 userDrawn="1"/>
        </p:nvSpPr>
        <p:spPr>
          <a:xfrm>
            <a:off x="6360651" y="6061002"/>
            <a:ext cx="52565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选择你需要的页面，如封面页，目录页，副标题页，内容页等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00878" y="24283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关注服务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: 圆角 3"/>
          <p:cNvSpPr/>
          <p:nvPr userDrawn="1"/>
        </p:nvSpPr>
        <p:spPr>
          <a:xfrm>
            <a:off x="1079465" y="1527629"/>
            <a:ext cx="3802742" cy="3802742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 descr="图片包含 纵横字谜, 文字&#10;&#10;已生成极高可信度的说明"/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08065" y="1756229"/>
            <a:ext cx="3345542" cy="3345542"/>
          </a:xfrm>
          <a:prstGeom prst="rect">
            <a:avLst/>
          </a:prstGeom>
        </p:spPr>
      </p:pic>
      <p:sp>
        <p:nvSpPr>
          <p:cNvPr id="6" name="文本框 5"/>
          <p:cNvSpPr txBox="1"/>
          <p:nvPr userDrawn="1"/>
        </p:nvSpPr>
        <p:spPr>
          <a:xfrm>
            <a:off x="5239657" y="1566506"/>
            <a:ext cx="6013185" cy="35492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办公模板更新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微软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微信扫码关注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「 微软</a:t>
            </a:r>
            <a:r>
              <a:rPr lang="en-US" altLang="zh-CN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」服务号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7" name="图片 6">
            <a:hlinkClick r:id="rId3"/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使用小程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 userDrawn="1"/>
        </p:nvCxnSpPr>
        <p:spPr>
          <a:xfrm>
            <a:off x="0" y="657288"/>
            <a:ext cx="12192000" cy="0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 userDrawn="1"/>
        </p:nvSpPr>
        <p:spPr>
          <a:xfrm>
            <a:off x="0" y="3091547"/>
            <a:ext cx="12192000" cy="3766453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: 圆角 7"/>
          <p:cNvSpPr/>
          <p:nvPr userDrawn="1"/>
        </p:nvSpPr>
        <p:spPr>
          <a:xfrm>
            <a:off x="621395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: 圆角 8"/>
          <p:cNvSpPr/>
          <p:nvPr userDrawn="1"/>
        </p:nvSpPr>
        <p:spPr>
          <a:xfrm>
            <a:off x="4374467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656327" y="286129"/>
            <a:ext cx="8879354" cy="6701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zh-CN" altLang="en-US" sz="3200" b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微信扫描小程序码，使用微软移动办公黑科技 </a:t>
            </a:r>
            <a:endParaRPr lang="en-US" sz="3200" b="1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1523089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 userDrawn="1"/>
        </p:nvCxnSpPr>
        <p:spPr>
          <a:xfrm flipH="1">
            <a:off x="10402443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: 圆角 12"/>
          <p:cNvSpPr/>
          <p:nvPr userDrawn="1"/>
        </p:nvSpPr>
        <p:spPr>
          <a:xfrm>
            <a:off x="8159751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3924" t="13924" r="13924" b="13924"/>
          <a:stretch>
            <a:fillRect/>
          </a:stretch>
        </p:blipFill>
        <p:spPr>
          <a:xfrm>
            <a:off x="4705130" y="1673081"/>
            <a:ext cx="2743200" cy="274320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4439" r="14439"/>
          <a:stretch>
            <a:fillRect/>
          </a:stretch>
        </p:blipFill>
        <p:spPr>
          <a:xfrm>
            <a:off x="8519321" y="1673081"/>
            <a:ext cx="2743200" cy="274320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 userDrawn="1"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80965" y="1673081"/>
            <a:ext cx="2743200" cy="2743200"/>
          </a:xfrm>
          <a:prstGeom prst="rect">
            <a:avLst/>
          </a:prstGeom>
        </p:spPr>
      </p:pic>
      <p:sp>
        <p:nvSpPr>
          <p:cNvPr id="17" name="文本框 16"/>
          <p:cNvSpPr txBox="1"/>
          <p:nvPr userDrawn="1"/>
        </p:nvSpPr>
        <p:spPr>
          <a:xfrm>
            <a:off x="987447" y="5138740"/>
            <a:ext cx="2730235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在微信访问</a:t>
            </a:r>
            <a:r>
              <a:rPr lang="en-US" altLang="zh-CN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OneDrive</a:t>
            </a: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</a:t>
            </a:r>
            <a:r>
              <a:rPr lang="en-US" altLang="zh-CN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</a:t>
            </a:r>
            <a:endParaRPr lang="en-US" sz="2000" b="1" kern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8" name="文本框 17"/>
          <p:cNvSpPr txBox="1"/>
          <p:nvPr userDrawn="1"/>
        </p:nvSpPr>
        <p:spPr>
          <a:xfrm>
            <a:off x="4862328" y="5138740"/>
            <a:ext cx="2467342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让你的文档会说话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微软听听文档 」</a:t>
            </a: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8644425" y="5138740"/>
            <a:ext cx="2492990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你的文档创作小助手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微软小蜜 」</a:t>
            </a:r>
          </a:p>
        </p:txBody>
      </p:sp>
      <p:cxnSp>
        <p:nvCxnSpPr>
          <p:cNvPr id="20" name="直接连接符 19"/>
          <p:cNvCxnSpPr/>
          <p:nvPr userDrawn="1"/>
        </p:nvCxnSpPr>
        <p:spPr>
          <a:xfrm>
            <a:off x="419803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 userDrawn="1"/>
        </p:nvCxnSpPr>
        <p:spPr>
          <a:xfrm>
            <a:off x="797621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>
            <a:hlinkClick r:id="rId5"/>
          </p:cNvPr>
          <p:cNvPicPr>
            <a:picLocks noChangeAspect="1"/>
          </p:cNvPicPr>
          <p:nvPr userDrawn="1"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89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345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字体使用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行距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背景图片出处</a:t>
            </a: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4239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英文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cs typeface="Segoe UI Light"/>
              </a:rPr>
              <a:t>Century Gothic</a:t>
            </a: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中文 微软雅黑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正文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1.3</a:t>
            </a: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cn.bing.com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896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本网站所提供的任何信息内容（包括但不限于 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PPT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模板、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Word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文档、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Excel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图表、图片素材等）均受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中华人民共和国著作权法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、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信息网络传播权保护条例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(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包括图片或图表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)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不得被全部或部分的复制、传播、销售，否则将承担法律责任。</a:t>
            </a: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89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三项目录">
    <p:bg>
      <p:bgPr>
        <a:pattFill prst="wdUpDi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dc.office.msn.com.cn/t/83/E048C0F1BEBFCE34915F37209150FDFE.jp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8361" b="31653"/>
          <a:stretch>
            <a:fillRect/>
          </a:stretch>
        </p:blipFill>
        <p:spPr bwMode="auto">
          <a:xfrm>
            <a:off x="0" y="1899"/>
            <a:ext cx="12192000" cy="3427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 userDrawn="1"/>
        </p:nvSpPr>
        <p:spPr>
          <a:xfrm rot="5400000">
            <a:off x="5854700" y="520700"/>
            <a:ext cx="457200" cy="12217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椭圆 1"/>
          <p:cNvSpPr/>
          <p:nvPr userDrawn="1"/>
        </p:nvSpPr>
        <p:spPr>
          <a:xfrm>
            <a:off x="1016000" y="1485900"/>
            <a:ext cx="3886200" cy="3886200"/>
          </a:xfrm>
          <a:prstGeom prst="ellipse">
            <a:avLst/>
          </a:prstGeom>
          <a:ln w="1174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 hasCustomPrompt="1"/>
          </p:nvPr>
        </p:nvSpPr>
        <p:spPr>
          <a:xfrm>
            <a:off x="1981465" y="2862794"/>
            <a:ext cx="1955270" cy="914400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目录</a:t>
            </a: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1"/>
          </p:nvPr>
        </p:nvSpPr>
        <p:spPr>
          <a:xfrm>
            <a:off x="5245099" y="3991505"/>
            <a:ext cx="3170990" cy="4661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7"/>
          <p:cNvSpPr>
            <a:spLocks noGrp="1"/>
          </p:cNvSpPr>
          <p:nvPr>
            <p:ph type="body" sz="quarter" idx="12"/>
          </p:nvPr>
        </p:nvSpPr>
        <p:spPr>
          <a:xfrm>
            <a:off x="8678110" y="3991505"/>
            <a:ext cx="3170990" cy="4661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zh-CN" altLang="en-US" dirty="0"/>
          </a:p>
        </p:txBody>
      </p:sp>
      <p:sp>
        <p:nvSpPr>
          <p:cNvPr id="11" name="文本占位符 7"/>
          <p:cNvSpPr>
            <a:spLocks noGrp="1"/>
          </p:cNvSpPr>
          <p:nvPr>
            <p:ph type="body" sz="quarter" idx="13"/>
          </p:nvPr>
        </p:nvSpPr>
        <p:spPr>
          <a:xfrm>
            <a:off x="5245099" y="5033754"/>
            <a:ext cx="3170990" cy="4661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四项目录">
    <p:bg>
      <p:bgPr>
        <a:pattFill prst="wdUpDi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dc.office.msn.com.cn/t/83/E048C0F1BEBFCE34915F37209150FDFE.jp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8361" b="31653"/>
          <a:stretch>
            <a:fillRect/>
          </a:stretch>
        </p:blipFill>
        <p:spPr bwMode="auto">
          <a:xfrm>
            <a:off x="0" y="1899"/>
            <a:ext cx="12192000" cy="3427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 userDrawn="1"/>
        </p:nvSpPr>
        <p:spPr>
          <a:xfrm rot="5400000">
            <a:off x="5854700" y="520700"/>
            <a:ext cx="457200" cy="12217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椭圆 1"/>
          <p:cNvSpPr/>
          <p:nvPr userDrawn="1"/>
        </p:nvSpPr>
        <p:spPr>
          <a:xfrm>
            <a:off x="1016000" y="1485900"/>
            <a:ext cx="3886200" cy="3886200"/>
          </a:xfrm>
          <a:prstGeom prst="ellipse">
            <a:avLst/>
          </a:prstGeom>
          <a:ln w="1174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 hasCustomPrompt="1"/>
          </p:nvPr>
        </p:nvSpPr>
        <p:spPr>
          <a:xfrm>
            <a:off x="1981465" y="2862794"/>
            <a:ext cx="1955270" cy="914400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目录</a:t>
            </a: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1"/>
          </p:nvPr>
        </p:nvSpPr>
        <p:spPr>
          <a:xfrm>
            <a:off x="5245099" y="3991505"/>
            <a:ext cx="3170990" cy="4661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7"/>
          <p:cNvSpPr>
            <a:spLocks noGrp="1"/>
          </p:cNvSpPr>
          <p:nvPr>
            <p:ph type="body" sz="quarter" idx="12"/>
          </p:nvPr>
        </p:nvSpPr>
        <p:spPr>
          <a:xfrm>
            <a:off x="8678110" y="3991505"/>
            <a:ext cx="3170990" cy="4661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zh-CN" altLang="en-US" dirty="0"/>
          </a:p>
        </p:txBody>
      </p:sp>
      <p:sp>
        <p:nvSpPr>
          <p:cNvPr id="11" name="文本占位符 7"/>
          <p:cNvSpPr>
            <a:spLocks noGrp="1"/>
          </p:cNvSpPr>
          <p:nvPr>
            <p:ph type="body" sz="quarter" idx="13"/>
          </p:nvPr>
        </p:nvSpPr>
        <p:spPr>
          <a:xfrm>
            <a:off x="5245099" y="5033754"/>
            <a:ext cx="3170990" cy="4661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zh-CN" altLang="en-US" dirty="0"/>
          </a:p>
        </p:txBody>
      </p:sp>
      <p:sp>
        <p:nvSpPr>
          <p:cNvPr id="12" name="文本占位符 7"/>
          <p:cNvSpPr>
            <a:spLocks noGrp="1"/>
          </p:cNvSpPr>
          <p:nvPr>
            <p:ph type="body" sz="quarter" idx="14"/>
          </p:nvPr>
        </p:nvSpPr>
        <p:spPr>
          <a:xfrm>
            <a:off x="8678110" y="5033754"/>
            <a:ext cx="3170990" cy="4661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五项目录">
    <p:bg>
      <p:bgPr>
        <a:pattFill prst="wdUpDi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dc.office.msn.com.cn/t/83/E048C0F1BEBFCE34915F37209150FDFE.jp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8361" b="31653"/>
          <a:stretch>
            <a:fillRect/>
          </a:stretch>
        </p:blipFill>
        <p:spPr bwMode="auto">
          <a:xfrm>
            <a:off x="0" y="1899"/>
            <a:ext cx="12192000" cy="3427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 userDrawn="1"/>
        </p:nvSpPr>
        <p:spPr>
          <a:xfrm rot="5400000">
            <a:off x="5854700" y="520700"/>
            <a:ext cx="457200" cy="12217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椭圆 1"/>
          <p:cNvSpPr/>
          <p:nvPr userDrawn="1"/>
        </p:nvSpPr>
        <p:spPr>
          <a:xfrm>
            <a:off x="1016000" y="1485900"/>
            <a:ext cx="3886200" cy="3886200"/>
          </a:xfrm>
          <a:prstGeom prst="ellipse">
            <a:avLst/>
          </a:prstGeom>
          <a:ln w="1174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占位符 7"/>
          <p:cNvSpPr>
            <a:spLocks noGrp="1"/>
          </p:cNvSpPr>
          <p:nvPr>
            <p:ph type="body" sz="quarter" idx="11"/>
          </p:nvPr>
        </p:nvSpPr>
        <p:spPr>
          <a:xfrm>
            <a:off x="5245099" y="3991504"/>
            <a:ext cx="3170990" cy="4661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zh-CN" altLang="en-US" dirty="0"/>
          </a:p>
        </p:txBody>
      </p:sp>
      <p:sp>
        <p:nvSpPr>
          <p:cNvPr id="7" name="文本占位符 7"/>
          <p:cNvSpPr>
            <a:spLocks noGrp="1"/>
          </p:cNvSpPr>
          <p:nvPr>
            <p:ph type="body" sz="quarter" idx="12"/>
          </p:nvPr>
        </p:nvSpPr>
        <p:spPr>
          <a:xfrm>
            <a:off x="8678110" y="3991504"/>
            <a:ext cx="3170990" cy="4661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3"/>
          </p:nvPr>
        </p:nvSpPr>
        <p:spPr>
          <a:xfrm>
            <a:off x="5245099" y="5357774"/>
            <a:ext cx="3170990" cy="4661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7"/>
          <p:cNvSpPr>
            <a:spLocks noGrp="1"/>
          </p:cNvSpPr>
          <p:nvPr>
            <p:ph type="body" sz="quarter" idx="15"/>
          </p:nvPr>
        </p:nvSpPr>
        <p:spPr>
          <a:xfrm>
            <a:off x="5245099" y="4674639"/>
            <a:ext cx="3170990" cy="4661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zh-CN" altLang="en-US" dirty="0"/>
          </a:p>
        </p:txBody>
      </p:sp>
      <p:sp>
        <p:nvSpPr>
          <p:cNvPr id="11" name="文本占位符 7"/>
          <p:cNvSpPr>
            <a:spLocks noGrp="1"/>
          </p:cNvSpPr>
          <p:nvPr>
            <p:ph type="body" sz="quarter" idx="16"/>
          </p:nvPr>
        </p:nvSpPr>
        <p:spPr>
          <a:xfrm>
            <a:off x="8678110" y="4674639"/>
            <a:ext cx="3170990" cy="4661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zh-CN" altLang="en-US" dirty="0"/>
          </a:p>
        </p:txBody>
      </p:sp>
      <p:sp>
        <p:nvSpPr>
          <p:cNvPr id="14" name="文本占位符 5"/>
          <p:cNvSpPr>
            <a:spLocks noGrp="1"/>
          </p:cNvSpPr>
          <p:nvPr>
            <p:ph type="body" sz="quarter" idx="10" hasCustomPrompt="1"/>
          </p:nvPr>
        </p:nvSpPr>
        <p:spPr>
          <a:xfrm>
            <a:off x="1981465" y="2862794"/>
            <a:ext cx="1955270" cy="914400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目录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六项目录">
    <p:bg>
      <p:bgPr>
        <a:pattFill prst="wdUpDi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dc.office.msn.com.cn/t/83/E048C0F1BEBFCE34915F37209150FDFE.jp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8361" b="31653"/>
          <a:stretch>
            <a:fillRect/>
          </a:stretch>
        </p:blipFill>
        <p:spPr bwMode="auto">
          <a:xfrm>
            <a:off x="0" y="1899"/>
            <a:ext cx="12192000" cy="3427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 userDrawn="1"/>
        </p:nvSpPr>
        <p:spPr>
          <a:xfrm rot="5400000">
            <a:off x="5854700" y="520700"/>
            <a:ext cx="457200" cy="12217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椭圆 1"/>
          <p:cNvSpPr/>
          <p:nvPr userDrawn="1"/>
        </p:nvSpPr>
        <p:spPr>
          <a:xfrm>
            <a:off x="1016000" y="1485900"/>
            <a:ext cx="3886200" cy="3886200"/>
          </a:xfrm>
          <a:prstGeom prst="ellipse">
            <a:avLst/>
          </a:prstGeom>
          <a:ln w="1174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占位符 7"/>
          <p:cNvSpPr>
            <a:spLocks noGrp="1"/>
          </p:cNvSpPr>
          <p:nvPr>
            <p:ph type="body" sz="quarter" idx="11"/>
          </p:nvPr>
        </p:nvSpPr>
        <p:spPr>
          <a:xfrm>
            <a:off x="5245099" y="3991504"/>
            <a:ext cx="3170990" cy="4661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zh-CN" altLang="en-US" dirty="0"/>
          </a:p>
        </p:txBody>
      </p:sp>
      <p:sp>
        <p:nvSpPr>
          <p:cNvPr id="7" name="文本占位符 7"/>
          <p:cNvSpPr>
            <a:spLocks noGrp="1"/>
          </p:cNvSpPr>
          <p:nvPr>
            <p:ph type="body" sz="quarter" idx="12"/>
          </p:nvPr>
        </p:nvSpPr>
        <p:spPr>
          <a:xfrm>
            <a:off x="8678110" y="3991504"/>
            <a:ext cx="3170990" cy="4661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3"/>
          </p:nvPr>
        </p:nvSpPr>
        <p:spPr>
          <a:xfrm>
            <a:off x="5245099" y="5357774"/>
            <a:ext cx="3170990" cy="4661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7"/>
          <p:cNvSpPr>
            <a:spLocks noGrp="1"/>
          </p:cNvSpPr>
          <p:nvPr>
            <p:ph type="body" sz="quarter" idx="14"/>
          </p:nvPr>
        </p:nvSpPr>
        <p:spPr>
          <a:xfrm>
            <a:off x="8678110" y="5357774"/>
            <a:ext cx="3170990" cy="4661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7"/>
          <p:cNvSpPr>
            <a:spLocks noGrp="1"/>
          </p:cNvSpPr>
          <p:nvPr>
            <p:ph type="body" sz="quarter" idx="15"/>
          </p:nvPr>
        </p:nvSpPr>
        <p:spPr>
          <a:xfrm>
            <a:off x="5245099" y="4674639"/>
            <a:ext cx="3170990" cy="4661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zh-CN" altLang="en-US" dirty="0"/>
          </a:p>
        </p:txBody>
      </p:sp>
      <p:sp>
        <p:nvSpPr>
          <p:cNvPr id="11" name="文本占位符 7"/>
          <p:cNvSpPr>
            <a:spLocks noGrp="1"/>
          </p:cNvSpPr>
          <p:nvPr>
            <p:ph type="body" sz="quarter" idx="16"/>
          </p:nvPr>
        </p:nvSpPr>
        <p:spPr>
          <a:xfrm>
            <a:off x="8678110" y="4674639"/>
            <a:ext cx="3170990" cy="4661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zh-CN" altLang="en-US" dirty="0"/>
          </a:p>
        </p:txBody>
      </p:sp>
      <p:sp>
        <p:nvSpPr>
          <p:cNvPr id="14" name="文本占位符 5"/>
          <p:cNvSpPr>
            <a:spLocks noGrp="1"/>
          </p:cNvSpPr>
          <p:nvPr>
            <p:ph type="body" sz="quarter" idx="10" hasCustomPrompt="1"/>
          </p:nvPr>
        </p:nvSpPr>
        <p:spPr>
          <a:xfrm>
            <a:off x="1981465" y="2862794"/>
            <a:ext cx="1955270" cy="914400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目录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812800" y="0"/>
            <a:ext cx="1981200" cy="3327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 userDrawn="1"/>
        </p:nvSpPr>
        <p:spPr>
          <a:xfrm rot="5400000">
            <a:off x="5854700" y="520700"/>
            <a:ext cx="457200" cy="12217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占位符 5"/>
          <p:cNvSpPr>
            <a:spLocks noGrp="1"/>
          </p:cNvSpPr>
          <p:nvPr>
            <p:ph type="body" sz="quarter" idx="10" hasCustomPrompt="1"/>
          </p:nvPr>
        </p:nvSpPr>
        <p:spPr>
          <a:xfrm>
            <a:off x="812800" y="2405594"/>
            <a:ext cx="1955270" cy="914400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1"/>
          </p:nvPr>
        </p:nvSpPr>
        <p:spPr>
          <a:xfrm>
            <a:off x="2794000" y="2405594"/>
            <a:ext cx="6946766" cy="914400"/>
          </a:xfrm>
          <a:prstGeom prst="rect">
            <a:avLst/>
          </a:prstGeom>
          <a:noFill/>
        </p:spPr>
        <p:txBody>
          <a:bodyPr/>
          <a:lstStyle>
            <a:lvl1pPr marL="0" indent="0" algn="l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2">
    <p:bg>
      <p:bgPr>
        <a:pattFill prst="wdUpDi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812800" y="0"/>
            <a:ext cx="1066800" cy="88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 userDrawn="1"/>
        </p:nvSpPr>
        <p:spPr>
          <a:xfrm rot="5400000">
            <a:off x="5854700" y="520700"/>
            <a:ext cx="457200" cy="12217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占位符 5"/>
          <p:cNvSpPr>
            <a:spLocks noGrp="1"/>
          </p:cNvSpPr>
          <p:nvPr>
            <p:ph type="body" sz="quarter" idx="10" hasCustomPrompt="1"/>
          </p:nvPr>
        </p:nvSpPr>
        <p:spPr>
          <a:xfrm>
            <a:off x="812800" y="212727"/>
            <a:ext cx="1066800" cy="427037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buNone/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1"/>
          </p:nvPr>
        </p:nvSpPr>
        <p:spPr>
          <a:xfrm>
            <a:off x="1879599" y="212727"/>
            <a:ext cx="4741333" cy="427037"/>
          </a:xfrm>
          <a:prstGeom prst="rect">
            <a:avLst/>
          </a:prstGeom>
          <a:noFill/>
        </p:spPr>
        <p:txBody>
          <a:bodyPr/>
          <a:lstStyle>
            <a:lvl1pPr marL="0" indent="0" algn="l">
              <a:buNone/>
              <a:defRPr sz="2800" b="1">
                <a:solidFill>
                  <a:schemeClr val="tx1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812800" y="0"/>
            <a:ext cx="1066800" cy="88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 userDrawn="1"/>
        </p:nvSpPr>
        <p:spPr>
          <a:xfrm rot="5400000">
            <a:off x="5854700" y="520700"/>
            <a:ext cx="457200" cy="12217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占位符 5"/>
          <p:cNvSpPr>
            <a:spLocks noGrp="1"/>
          </p:cNvSpPr>
          <p:nvPr>
            <p:ph type="body" sz="quarter" idx="10" hasCustomPrompt="1"/>
          </p:nvPr>
        </p:nvSpPr>
        <p:spPr>
          <a:xfrm>
            <a:off x="812800" y="212727"/>
            <a:ext cx="1066800" cy="427037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buNone/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1"/>
          </p:nvPr>
        </p:nvSpPr>
        <p:spPr>
          <a:xfrm>
            <a:off x="1879599" y="212727"/>
            <a:ext cx="4741333" cy="427037"/>
          </a:xfrm>
          <a:prstGeom prst="rect">
            <a:avLst/>
          </a:prstGeom>
          <a:noFill/>
        </p:spPr>
        <p:txBody>
          <a:bodyPr/>
          <a:lstStyle>
            <a:lvl1pPr marL="0" indent="0" algn="l">
              <a:buNone/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812800" y="0"/>
            <a:ext cx="1066800" cy="88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 userDrawn="1"/>
        </p:nvSpPr>
        <p:spPr>
          <a:xfrm rot="5400000">
            <a:off x="5854700" y="520700"/>
            <a:ext cx="457200" cy="12217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占位符 5"/>
          <p:cNvSpPr>
            <a:spLocks noGrp="1"/>
          </p:cNvSpPr>
          <p:nvPr>
            <p:ph type="body" sz="quarter" idx="10" hasCustomPrompt="1"/>
          </p:nvPr>
        </p:nvSpPr>
        <p:spPr>
          <a:xfrm>
            <a:off x="812800" y="212727"/>
            <a:ext cx="1066800" cy="427037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buNone/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1"/>
          </p:nvPr>
        </p:nvSpPr>
        <p:spPr>
          <a:xfrm>
            <a:off x="1879599" y="212727"/>
            <a:ext cx="4741333" cy="427037"/>
          </a:xfrm>
          <a:prstGeom prst="rect">
            <a:avLst/>
          </a:prstGeom>
          <a:noFill/>
        </p:spPr>
        <p:txBody>
          <a:bodyPr/>
          <a:lstStyle>
            <a:lvl1pPr marL="0" indent="0" algn="l">
              <a:buNone/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sz="4800" dirty="0">
                <a:latin typeface="Times New Roman" panose="02020503050405090304" charset="0"/>
              </a:rPr>
              <a:t>Prediction of Bank Marketing Based on Machine Learning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>
          <a:xfrm>
            <a:off x="3556635" y="4126392"/>
            <a:ext cx="4914902" cy="313932"/>
          </a:xfrm>
        </p:spPr>
        <p:txBody>
          <a:bodyPr/>
          <a:lstStyle/>
          <a:p>
            <a:pPr algn="ctr"/>
            <a:r>
              <a:rPr lang="en-US" altLang="zh-CN" sz="2000" dirty="0">
                <a:latin typeface="Times New Roman" panose="02020503050405090304" charset="0"/>
                <a:sym typeface="+mn-lt"/>
              </a:rPr>
              <a:t>Xin Li, Weijie Guan</a:t>
            </a:r>
            <a:endParaRPr lang="en-US" altLang="zh-CN" sz="2000" dirty="0">
              <a:latin typeface="Times New Roman" panose="02020503050405090304" charset="0"/>
            </a:endParaRPr>
          </a:p>
        </p:txBody>
      </p:sp>
      <p:sp>
        <p:nvSpPr>
          <p:cNvPr id="8" name="文本占位符 3"/>
          <p:cNvSpPr>
            <a:spLocks noGrp="1"/>
          </p:cNvSpPr>
          <p:nvPr/>
        </p:nvSpPr>
        <p:spPr>
          <a:xfrm>
            <a:off x="3556635" y="4663602"/>
            <a:ext cx="4914902" cy="3139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None/>
              <a:defRPr lang="zh-CN" altLang="en-US" sz="1600" kern="1200" baseline="0" dirty="0">
                <a:solidFill>
                  <a:schemeClr val="bg1"/>
                </a:solidFill>
                <a:latin typeface="+mn-lt"/>
                <a:ea typeface="+mn-ea"/>
                <a:cs typeface="+mn-ea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000" dirty="0">
                <a:latin typeface="Times New Roman" panose="02020503050405090304" charset="0"/>
              </a:rPr>
              <a:t>5/12/2019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04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>
                <a:cs typeface="+mn-ea"/>
                <a:sym typeface="+mn-lt"/>
              </a:rPr>
              <a:t>Result</a:t>
            </a:r>
            <a:endParaRPr lang="en-US" altLang="zh-CN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3319145" y="1546860"/>
            <a:ext cx="849630" cy="41846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04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>
                <a:cs typeface="+mn-ea"/>
                <a:sym typeface="+mn-lt"/>
              </a:rPr>
              <a:t>Result</a:t>
            </a:r>
            <a:endParaRPr lang="zh-CN" altLang="en-US" dirty="0"/>
          </a:p>
        </p:txBody>
      </p:sp>
      <p:pic>
        <p:nvPicPr>
          <p:cNvPr id="4" name="Picture 3" descr="lr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665" y="1161415"/>
            <a:ext cx="4534535" cy="1292860"/>
          </a:xfrm>
          <a:prstGeom prst="rect">
            <a:avLst/>
          </a:prstGeom>
        </p:spPr>
      </p:pic>
      <p:pic>
        <p:nvPicPr>
          <p:cNvPr id="5" name="Picture 4" descr="r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665" y="2988945"/>
            <a:ext cx="4534535" cy="1377315"/>
          </a:xfrm>
          <a:prstGeom prst="rect">
            <a:avLst/>
          </a:prstGeom>
        </p:spPr>
      </p:pic>
      <p:pic>
        <p:nvPicPr>
          <p:cNvPr id="6" name="Picture 5" descr="xgboost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8830" y="1057910"/>
            <a:ext cx="4846955" cy="1396365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975360" y="2338070"/>
            <a:ext cx="3065145" cy="650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en-US" sz="2800" kern="0" dirty="0">
                <a:latin typeface="Times New Roman" panose="02020503050405090304" charset="0"/>
                <a:ea typeface="微软雅黑" panose="020B0503020204020204" pitchFamily="34" charset="-122"/>
                <a:cs typeface="+mn-ea"/>
                <a:sym typeface="+mn-lt"/>
              </a:rPr>
              <a:t>Logistic Regression</a:t>
            </a:r>
          </a:p>
        </p:txBody>
      </p:sp>
      <p:sp>
        <p:nvSpPr>
          <p:cNvPr id="9" name="Text Box 8"/>
          <p:cNvSpPr txBox="1"/>
          <p:nvPr/>
        </p:nvSpPr>
        <p:spPr>
          <a:xfrm>
            <a:off x="6621145" y="2338070"/>
            <a:ext cx="3558540" cy="650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en-US" sz="2800" kern="0" dirty="0">
                <a:latin typeface="Times New Roman" panose="02020503050405090304" charset="0"/>
                <a:ea typeface="微软雅黑" panose="020B0503020204020204" pitchFamily="34" charset="-122"/>
                <a:cs typeface="+mn-ea"/>
                <a:sym typeface="+mn-lt"/>
              </a:rPr>
              <a:t>XGBoost</a:t>
            </a:r>
          </a:p>
        </p:txBody>
      </p:sp>
      <p:sp>
        <p:nvSpPr>
          <p:cNvPr id="10" name="Text Box 9"/>
          <p:cNvSpPr txBox="1"/>
          <p:nvPr/>
        </p:nvSpPr>
        <p:spPr>
          <a:xfrm>
            <a:off x="1087120" y="4178300"/>
            <a:ext cx="2842260" cy="650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en-US" sz="2800" kern="0" dirty="0">
                <a:latin typeface="Times New Roman" panose="02020503050405090304" charset="0"/>
                <a:ea typeface="微软雅黑" panose="020B0503020204020204" pitchFamily="34" charset="-122"/>
                <a:cs typeface="+mn-ea"/>
                <a:sym typeface="+mn-lt"/>
              </a:rPr>
              <a:t>Random Forest</a:t>
            </a:r>
          </a:p>
        </p:txBody>
      </p:sp>
      <p:sp>
        <p:nvSpPr>
          <p:cNvPr id="11" name="Text Box 10"/>
          <p:cNvSpPr txBox="1"/>
          <p:nvPr/>
        </p:nvSpPr>
        <p:spPr>
          <a:xfrm>
            <a:off x="6016625" y="4178300"/>
            <a:ext cx="4768215" cy="650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en-US" sz="2800" kern="0" dirty="0">
                <a:latin typeface="Times New Roman" panose="02020503050405090304" charset="0"/>
                <a:ea typeface="微软雅黑" panose="020B0503020204020204" pitchFamily="34" charset="-122"/>
                <a:cs typeface="+mn-ea"/>
                <a:sym typeface="+mn-lt"/>
              </a:rPr>
              <a:t>Neural Network</a:t>
            </a:r>
          </a:p>
        </p:txBody>
      </p:sp>
      <p:sp>
        <p:nvSpPr>
          <p:cNvPr id="16" name="Text Box 15"/>
          <p:cNvSpPr txBox="1"/>
          <p:nvPr/>
        </p:nvSpPr>
        <p:spPr>
          <a:xfrm>
            <a:off x="975995" y="5624195"/>
            <a:ext cx="3064510" cy="650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en-US" sz="2800" kern="0" dirty="0">
                <a:latin typeface="Times New Roman" panose="02020503050405090304" charset="0"/>
                <a:ea typeface="微软雅黑" panose="020B0503020204020204" pitchFamily="34" charset="-122"/>
                <a:cs typeface="+mn-ea"/>
                <a:sym typeface="+mn-lt"/>
              </a:rPr>
              <a:t>Blending</a:t>
            </a:r>
          </a:p>
        </p:txBody>
      </p:sp>
      <p:pic>
        <p:nvPicPr>
          <p:cNvPr id="17" name="Picture 16" descr="NN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78830" y="2988945"/>
            <a:ext cx="4906010" cy="1407795"/>
          </a:xfrm>
          <a:prstGeom prst="rect">
            <a:avLst/>
          </a:prstGeom>
        </p:spPr>
      </p:pic>
      <p:sp>
        <p:nvSpPr>
          <p:cNvPr id="29" name="Rounded Rectangle 28"/>
          <p:cNvSpPr/>
          <p:nvPr/>
        </p:nvSpPr>
        <p:spPr>
          <a:xfrm>
            <a:off x="2473325" y="1637665"/>
            <a:ext cx="721995" cy="236855"/>
          </a:xfrm>
          <a:prstGeom prst="roundRect">
            <a:avLst/>
          </a:prstGeom>
          <a:noFill/>
          <a:ln w="12700" cmpd="sng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3319145" y="3738880"/>
            <a:ext cx="721995" cy="236855"/>
          </a:xfrm>
          <a:prstGeom prst="roundRect">
            <a:avLst/>
          </a:prstGeom>
          <a:noFill/>
          <a:ln w="12700" cmpd="sng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Rounded Rectangle 30"/>
          <p:cNvSpPr/>
          <p:nvPr/>
        </p:nvSpPr>
        <p:spPr>
          <a:xfrm>
            <a:off x="9178925" y="1874520"/>
            <a:ext cx="721995" cy="236855"/>
          </a:xfrm>
          <a:prstGeom prst="roundRect">
            <a:avLst/>
          </a:prstGeom>
          <a:noFill/>
          <a:ln w="12700" cmpd="sng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2" name="Picture 31" descr="blendi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1800" y="4719955"/>
            <a:ext cx="4153535" cy="1104900"/>
          </a:xfrm>
          <a:prstGeom prst="rect">
            <a:avLst/>
          </a:prstGeom>
        </p:spPr>
      </p:pic>
      <p:sp>
        <p:nvSpPr>
          <p:cNvPr id="34" name="Rounded Rectangle 33"/>
          <p:cNvSpPr/>
          <p:nvPr/>
        </p:nvSpPr>
        <p:spPr>
          <a:xfrm>
            <a:off x="7485380" y="1546860"/>
            <a:ext cx="721995" cy="236855"/>
          </a:xfrm>
          <a:prstGeom prst="roundRect">
            <a:avLst/>
          </a:prstGeom>
          <a:noFill/>
          <a:ln w="12700" cmpd="sng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04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>
                <a:cs typeface="+mn-ea"/>
                <a:sym typeface="+mn-lt"/>
              </a:rPr>
              <a:t>Result</a:t>
            </a:r>
            <a:endParaRPr lang="zh-CN" altLang="en-US" dirty="0"/>
          </a:p>
        </p:txBody>
      </p:sp>
      <p:sp>
        <p:nvSpPr>
          <p:cNvPr id="16" name="Text Box 15"/>
          <p:cNvSpPr txBox="1"/>
          <p:nvPr/>
        </p:nvSpPr>
        <p:spPr>
          <a:xfrm>
            <a:off x="366395" y="3204210"/>
            <a:ext cx="3064510" cy="891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en-US" sz="4000" kern="0" dirty="0">
                <a:latin typeface="Times New Roman" panose="02020503050405090304" charset="0"/>
                <a:ea typeface="微软雅黑" panose="020B0503020204020204" pitchFamily="34" charset="-122"/>
                <a:cs typeface="+mn-ea"/>
                <a:sym typeface="+mn-lt"/>
              </a:rPr>
              <a:t>ROC</a:t>
            </a:r>
          </a:p>
        </p:txBody>
      </p:sp>
      <p:pic>
        <p:nvPicPr>
          <p:cNvPr id="12" name="Picture 11" descr="blendingROC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1830" y="949960"/>
            <a:ext cx="7035800" cy="45707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05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>
                <a:cs typeface="+mn-ea"/>
                <a:sym typeface="+mn-lt"/>
              </a:rPr>
              <a:t>Conclusion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05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>
                <a:cs typeface="+mn-ea"/>
                <a:sym typeface="+mn-lt"/>
              </a:rPr>
              <a:t>Conclusion</a:t>
            </a:r>
            <a:endParaRPr lang="zh-CN" altLang="en-US" dirty="0"/>
          </a:p>
        </p:txBody>
      </p:sp>
      <p:sp>
        <p:nvSpPr>
          <p:cNvPr id="23" name="Text Box 22"/>
          <p:cNvSpPr txBox="1"/>
          <p:nvPr/>
        </p:nvSpPr>
        <p:spPr>
          <a:xfrm>
            <a:off x="812800" y="1586865"/>
            <a:ext cx="9535160" cy="3446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sz="4000" kern="0" dirty="0">
                <a:latin typeface="Times New Roman" panose="02020503050405090304" charset="0"/>
                <a:ea typeface="微软雅黑" panose="020B0503020204020204" pitchFamily="34" charset="-122"/>
                <a:cs typeface="+mn-ea"/>
                <a:sym typeface="+mn-lt"/>
              </a:rPr>
              <a:t>1. F1-scores: XGBoost, RF and Blending Model(nuance differences)</a:t>
            </a: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sz="4000" kern="0" dirty="0">
                <a:latin typeface="Times New Roman" panose="02020503050405090304" charset="0"/>
                <a:ea typeface="微软雅黑" panose="020B0503020204020204" pitchFamily="34" charset="-122"/>
                <a:cs typeface="+mn-ea"/>
                <a:sym typeface="+mn-lt"/>
              </a:rPr>
              <a:t>2. Recall: XGBoost vs Logistic Regression</a:t>
            </a: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sz="4000" kern="0" dirty="0">
                <a:latin typeface="Times New Roman" panose="02020503050405090304" charset="0"/>
                <a:ea typeface="微软雅黑" panose="020B0503020204020204" pitchFamily="34" charset="-122"/>
                <a:cs typeface="+mn-ea"/>
                <a:sym typeface="+mn-lt"/>
              </a:rPr>
              <a:t>3. Overall: XGBoost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06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>
                <a:cs typeface="+mn-ea"/>
                <a:sym typeface="+mn-lt"/>
              </a:rPr>
              <a:t>References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06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References</a:t>
            </a:r>
          </a:p>
        </p:txBody>
      </p:sp>
      <p:sp>
        <p:nvSpPr>
          <p:cNvPr id="6" name="Text Box 22">
            <a:extLst>
              <a:ext uri="{FF2B5EF4-FFF2-40B4-BE49-F238E27FC236}">
                <a16:creationId xmlns:a16="http://schemas.microsoft.com/office/drawing/2014/main" id="{3F35E655-DBD2-47D4-B467-16DED3E3E79B}"/>
              </a:ext>
            </a:extLst>
          </p:cNvPr>
          <p:cNvSpPr txBox="1"/>
          <p:nvPr/>
        </p:nvSpPr>
        <p:spPr>
          <a:xfrm>
            <a:off x="812800" y="1079871"/>
            <a:ext cx="9535160" cy="33229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[1] S. Moro, P. Cortez and P. Rita. A Data-Driven Approach to Predict the Success of Bank Telemarketing. Decision Support Systems, Elsevier, 62:22-31, June 2014</a:t>
            </a:r>
          </a:p>
          <a:p>
            <a:pPr>
              <a:lnSpc>
                <a:spcPct val="120000"/>
              </a:lnSpc>
            </a:pPr>
            <a:endParaRPr lang="en-US" sz="11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[2] S. Moro, R. Laureano and P. Cortez. Using Data Mining for Bank Direct Marketing: An Application of the CRISP-DM Methodology. In P. </a:t>
            </a:r>
            <a:r>
              <a:rPr 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Novais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 et al. (Eds.), Proceedings of the European Simulation and Modelling Conference - ESM'2011, pp. 117-121, Guimaraes, Portugal, October, 2011. EUROSIS. [bank.zip]</a:t>
            </a:r>
          </a:p>
          <a:p>
            <a:pPr>
              <a:lnSpc>
                <a:spcPct val="120000"/>
              </a:lnSpc>
            </a:pPr>
            <a:endParaRPr lang="en-US" sz="11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[3] Wikipedia, Logistic regression, https://en.wikipedia.org/wiki/Logistic_regression</a:t>
            </a:r>
          </a:p>
          <a:p>
            <a:pPr>
              <a:lnSpc>
                <a:spcPct val="120000"/>
              </a:lnSpc>
            </a:pPr>
            <a:endParaRPr lang="en-US" sz="11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[4] Raghav </a:t>
            </a:r>
            <a:r>
              <a:rPr 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Aggiwal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, Introduction to Random forest https://dimensionless.in/introduction-to-random-forest/, Feb 28, 2017</a:t>
            </a:r>
          </a:p>
          <a:p>
            <a:pPr>
              <a:lnSpc>
                <a:spcPct val="120000"/>
              </a:lnSpc>
            </a:pPr>
            <a:endParaRPr lang="en-US" sz="11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[5] How </a:t>
            </a:r>
            <a:r>
              <a:rPr 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XGBoost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 Works, https://docs.aws.amazon.com/sagemaker/latest/dg/xgboost-HowItWorks.html</a:t>
            </a:r>
          </a:p>
          <a:p>
            <a:pPr>
              <a:lnSpc>
                <a:spcPct val="120000"/>
              </a:lnSpc>
            </a:pPr>
            <a:endParaRPr lang="en-US" sz="11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[6] David </a:t>
            </a:r>
            <a:r>
              <a:rPr 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Fumo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, A Gentle Introduction To Neural Networks Series, https://towardsdatascience.com/a-gentle-introduction-to-neural-networks-series-part-1-2b90b87795bc, Aug 4, 2017</a:t>
            </a:r>
          </a:p>
          <a:p>
            <a:pPr>
              <a:lnSpc>
                <a:spcPct val="120000"/>
              </a:lnSpc>
            </a:pPr>
            <a:endParaRPr lang="en-US" sz="11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07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>
                <a:cs typeface="+mn-ea"/>
                <a:sym typeface="+mn-lt"/>
              </a:rPr>
              <a:t>Questions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1735138" y="2154951"/>
            <a:ext cx="8721725" cy="1892300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>
                <a:cs typeface="+mn-ea"/>
                <a:sym typeface="+mn-lt"/>
              </a:rPr>
              <a:t>THANK YOU FOR WATCHING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>
          <a:xfrm>
            <a:off x="3638550" y="4351486"/>
            <a:ext cx="4914902" cy="313932"/>
          </a:xfrm>
        </p:spPr>
        <p:txBody>
          <a:bodyPr/>
          <a:lstStyle/>
          <a:p>
            <a:r>
              <a:rPr lang="en-US" altLang="zh-CN" dirty="0">
                <a:sym typeface="+mn-lt"/>
              </a:rPr>
              <a:t>Xin Li, Weijie Guan</a:t>
            </a:r>
            <a:endParaRPr lang="en-US" altLang="zh-CN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4"/>
          </p:nvPr>
        </p:nvSpPr>
        <p:spPr>
          <a:xfrm>
            <a:off x="3638550" y="4702712"/>
            <a:ext cx="4914902" cy="313932"/>
          </a:xfrm>
        </p:spPr>
        <p:txBody>
          <a:bodyPr/>
          <a:lstStyle/>
          <a:p>
            <a:pPr algn="ctr"/>
            <a:r>
              <a:rPr lang="en-US" altLang="zh-CN">
                <a:latin typeface="Times New Roman" panose="02020503050405090304" charset="0"/>
                <a:sym typeface="+mn-ea"/>
              </a:rPr>
              <a:t>5/12/2019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01 M</a:t>
            </a:r>
            <a:r>
              <a:rPr lang="en-US" altLang="zh-CN" dirty="0">
                <a:cs typeface="+mn-ea"/>
                <a:sym typeface="+mn-lt"/>
              </a:rPr>
              <a:t>otivation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5245099" y="5357774"/>
            <a:ext cx="3170990" cy="466195"/>
          </a:xfrm>
        </p:spPr>
        <p:txBody>
          <a:bodyPr/>
          <a:lstStyle/>
          <a:p>
            <a:r>
              <a:rPr lang="en-US" altLang="zh-CN" dirty="0"/>
              <a:t>05 C</a:t>
            </a:r>
            <a:r>
              <a:rPr lang="en-US" altLang="zh-CN" dirty="0">
                <a:cs typeface="+mn-ea"/>
                <a:sym typeface="+mn-lt"/>
              </a:rPr>
              <a:t>onclusion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>
          <a:xfrm>
            <a:off x="8416089" y="4681331"/>
            <a:ext cx="3170990" cy="466195"/>
          </a:xfrm>
        </p:spPr>
        <p:txBody>
          <a:bodyPr/>
          <a:lstStyle/>
          <a:p>
            <a:r>
              <a:rPr lang="en-US" altLang="zh-CN" dirty="0"/>
              <a:t>04 R</a:t>
            </a:r>
            <a:r>
              <a:rPr lang="en-US" altLang="zh-CN" dirty="0">
                <a:cs typeface="+mn-ea"/>
                <a:sym typeface="+mn-lt"/>
              </a:rPr>
              <a:t>esult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5"/>
          </p:nvPr>
        </p:nvSpPr>
        <p:spPr>
          <a:xfrm>
            <a:off x="5245099" y="4667947"/>
            <a:ext cx="3170990" cy="466195"/>
          </a:xfrm>
        </p:spPr>
        <p:txBody>
          <a:bodyPr/>
          <a:lstStyle/>
          <a:p>
            <a:r>
              <a:rPr lang="en-US" altLang="zh-CN" dirty="0"/>
              <a:t>03 Approach</a:t>
            </a: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1161415" y="2828925"/>
            <a:ext cx="3728720" cy="914400"/>
          </a:xfrm>
        </p:spPr>
        <p:txBody>
          <a:bodyPr/>
          <a:lstStyle/>
          <a:p>
            <a:r>
              <a:rPr lang="en-US" altLang="zh-CN" sz="5400" dirty="0">
                <a:latin typeface="Times New Roman" panose="02020503050405090304" charset="0"/>
                <a:sym typeface="+mn-ea"/>
              </a:rPr>
              <a:t>CONTENT</a:t>
            </a:r>
            <a:endParaRPr lang="zh-CN" altLang="en-US" sz="5400" dirty="0">
              <a:latin typeface="Times New Roman" panose="02020503050405090304" charset="0"/>
            </a:endParaRPr>
          </a:p>
        </p:txBody>
      </p:sp>
      <p:sp>
        <p:nvSpPr>
          <p:cNvPr id="7" name="文本占位符 2">
            <a:extLst>
              <a:ext uri="{FF2B5EF4-FFF2-40B4-BE49-F238E27FC236}">
                <a16:creationId xmlns:a16="http://schemas.microsoft.com/office/drawing/2014/main" id="{425C9123-F8FD-4651-A762-3CEC004AE33B}"/>
              </a:ext>
            </a:extLst>
          </p:cNvPr>
          <p:cNvSpPr txBox="1">
            <a:spLocks/>
          </p:cNvSpPr>
          <p:nvPr/>
        </p:nvSpPr>
        <p:spPr>
          <a:xfrm>
            <a:off x="8416088" y="3991504"/>
            <a:ext cx="3634073" cy="46619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02 Data Processing</a:t>
            </a:r>
            <a:endParaRPr lang="en-US" altLang="zh-CN" dirty="0"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>
                <a:sym typeface="+mn-ea"/>
              </a:rPr>
              <a:t>M</a:t>
            </a:r>
            <a:r>
              <a:rPr lang="en-US" altLang="zh-CN" dirty="0">
                <a:cs typeface="+mn-ea"/>
                <a:sym typeface="+mn-lt"/>
              </a:rPr>
              <a:t>otivation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01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>
                <a:sym typeface="+mn-ea"/>
              </a:rPr>
              <a:t>M</a:t>
            </a:r>
            <a:r>
              <a:rPr lang="en-US" altLang="zh-CN" dirty="0">
                <a:cs typeface="+mn-ea"/>
                <a:sym typeface="+mn-lt"/>
              </a:rPr>
              <a:t>otivation</a:t>
            </a:r>
            <a:endParaRPr lang="zh-CN" altLang="en-US" dirty="0"/>
          </a:p>
        </p:txBody>
      </p:sp>
      <p:grpSp>
        <p:nvGrpSpPr>
          <p:cNvPr id="26" name="组合 25"/>
          <p:cNvGrpSpPr/>
          <p:nvPr/>
        </p:nvGrpSpPr>
        <p:grpSpPr>
          <a:xfrm>
            <a:off x="3280410" y="1519556"/>
            <a:ext cx="4470400" cy="2299995"/>
            <a:chOff x="1346200" y="1460501"/>
            <a:chExt cx="4470400" cy="2299995"/>
          </a:xfrm>
        </p:grpSpPr>
        <p:grpSp>
          <p:nvGrpSpPr>
            <p:cNvPr id="9" name="组合 8"/>
            <p:cNvGrpSpPr/>
            <p:nvPr/>
          </p:nvGrpSpPr>
          <p:grpSpPr>
            <a:xfrm>
              <a:off x="1346200" y="1460501"/>
              <a:ext cx="4470400" cy="414866"/>
              <a:chOff x="812800" y="1456267"/>
              <a:chExt cx="4470400" cy="414866"/>
            </a:xfrm>
          </p:grpSpPr>
          <p:cxnSp>
            <p:nvCxnSpPr>
              <p:cNvPr id="6" name="直接连接符 5"/>
              <p:cNvCxnSpPr/>
              <p:nvPr/>
            </p:nvCxnSpPr>
            <p:spPr>
              <a:xfrm>
                <a:off x="812800" y="1663700"/>
                <a:ext cx="1176867" cy="0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矩形 6"/>
              <p:cNvSpPr/>
              <p:nvPr/>
            </p:nvSpPr>
            <p:spPr>
              <a:xfrm>
                <a:off x="1676400" y="1456267"/>
                <a:ext cx="2743200" cy="414866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 b="1" dirty="0">
                    <a:solidFill>
                      <a:schemeClr val="bg1"/>
                    </a:solidFill>
                    <a:latin typeface="Times New Roman" panose="02020503050405090304" charset="0"/>
                    <a:cs typeface="+mn-ea"/>
                    <a:sym typeface="+mn-lt"/>
                  </a:rPr>
                  <a:t>1. Efficiency</a:t>
                </a:r>
              </a:p>
            </p:txBody>
          </p:sp>
          <p:cxnSp>
            <p:nvCxnSpPr>
              <p:cNvPr id="8" name="直接连接符 7"/>
              <p:cNvCxnSpPr/>
              <p:nvPr/>
            </p:nvCxnSpPr>
            <p:spPr>
              <a:xfrm>
                <a:off x="4106333" y="1663700"/>
                <a:ext cx="1176867" cy="0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2" name="矩形 21"/>
            <p:cNvSpPr/>
            <p:nvPr/>
          </p:nvSpPr>
          <p:spPr>
            <a:xfrm>
              <a:off x="1346200" y="1990116"/>
              <a:ext cx="4470400" cy="17703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608965">
                <a:lnSpc>
                  <a:spcPct val="130000"/>
                </a:lnSpc>
              </a:pPr>
              <a:r>
                <a:rPr lang="en-US" sz="2800" dirty="0">
                  <a:latin typeface="Times New Roman" panose="02020503050405090304" charset="0"/>
                  <a:cs typeface="+mn-ea"/>
                  <a:sym typeface="+mn-lt"/>
                </a:rPr>
                <a:t>Traditional ways(i.e. phone call) to find clients are inefficient </a:t>
              </a: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3280410" y="3836247"/>
            <a:ext cx="4470400" cy="2348712"/>
            <a:chOff x="1346200" y="3777192"/>
            <a:chExt cx="4470400" cy="2348712"/>
          </a:xfrm>
        </p:grpSpPr>
        <p:grpSp>
          <p:nvGrpSpPr>
            <p:cNvPr id="14" name="组合 13"/>
            <p:cNvGrpSpPr/>
            <p:nvPr/>
          </p:nvGrpSpPr>
          <p:grpSpPr>
            <a:xfrm>
              <a:off x="1346200" y="3777192"/>
              <a:ext cx="4470400" cy="523875"/>
              <a:chOff x="812800" y="1402292"/>
              <a:chExt cx="4470400" cy="523875"/>
            </a:xfrm>
          </p:grpSpPr>
          <p:cxnSp>
            <p:nvCxnSpPr>
              <p:cNvPr id="15" name="直接连接符 14"/>
              <p:cNvCxnSpPr/>
              <p:nvPr/>
            </p:nvCxnSpPr>
            <p:spPr>
              <a:xfrm>
                <a:off x="812800" y="1663700"/>
                <a:ext cx="1176867" cy="0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矩形 15"/>
              <p:cNvSpPr/>
              <p:nvPr/>
            </p:nvSpPr>
            <p:spPr>
              <a:xfrm>
                <a:off x="1249045" y="1402292"/>
                <a:ext cx="4034155" cy="523875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 b="1" dirty="0">
                    <a:solidFill>
                      <a:schemeClr val="bg1"/>
                    </a:solidFill>
                    <a:latin typeface="Times New Roman" panose="02020503050405090304" charset="0"/>
                    <a:cs typeface="+mn-ea"/>
                    <a:sym typeface="+mn-lt"/>
                  </a:rPr>
                  <a:t>2. Improvement</a:t>
                </a:r>
              </a:p>
            </p:txBody>
          </p:sp>
          <p:cxnSp>
            <p:nvCxnSpPr>
              <p:cNvPr id="17" name="直接连接符 16"/>
              <p:cNvCxnSpPr/>
              <p:nvPr/>
            </p:nvCxnSpPr>
            <p:spPr>
              <a:xfrm>
                <a:off x="4106333" y="1663700"/>
                <a:ext cx="1176867" cy="0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4" name="矩形 23"/>
            <p:cNvSpPr/>
            <p:nvPr/>
          </p:nvSpPr>
          <p:spPr>
            <a:xfrm>
              <a:off x="1346200" y="4355524"/>
              <a:ext cx="4470400" cy="17703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608965">
                <a:lnSpc>
                  <a:spcPct val="130000"/>
                </a:lnSpc>
              </a:pPr>
              <a:r>
                <a:rPr lang="en-US" sz="2800" dirty="0">
                  <a:latin typeface="Times New Roman" panose="02020503050405090304" charset="0"/>
                  <a:cs typeface="+mn-ea"/>
                  <a:sym typeface="+mn-lt"/>
                </a:rPr>
                <a:t>New machine learning approaches to improve the performances of models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02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>
                <a:cs typeface="+mn-ea"/>
                <a:sym typeface="+mn-lt"/>
              </a:rPr>
              <a:t>Data Processing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02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>
                <a:cs typeface="+mn-ea"/>
                <a:sym typeface="+mn-lt"/>
              </a:rPr>
              <a:t>Data Explore</a:t>
            </a:r>
            <a:endParaRPr lang="zh-CN" altLang="en-US" dirty="0"/>
          </a:p>
        </p:txBody>
      </p:sp>
      <p:sp>
        <p:nvSpPr>
          <p:cNvPr id="11" name="任意多边形 10"/>
          <p:cNvSpPr/>
          <p:nvPr/>
        </p:nvSpPr>
        <p:spPr>
          <a:xfrm>
            <a:off x="1977867" y="1109132"/>
            <a:ext cx="8480569" cy="4974037"/>
          </a:xfrm>
          <a:custGeom>
            <a:avLst/>
            <a:gdLst>
              <a:gd name="connsiteX0" fmla="*/ 1612900 w 9224434"/>
              <a:gd name="connsiteY0" fmla="*/ 0 h 5410330"/>
              <a:gd name="connsiteX1" fmla="*/ 3225800 w 9224434"/>
              <a:gd name="connsiteY1" fmla="*/ 1612900 h 5410330"/>
              <a:gd name="connsiteX2" fmla="*/ 3099051 w 9224434"/>
              <a:gd name="connsiteY2" fmla="*/ 2240714 h 5410330"/>
              <a:gd name="connsiteX3" fmla="*/ 3078950 w 9224434"/>
              <a:gd name="connsiteY3" fmla="*/ 2282440 h 5410330"/>
              <a:gd name="connsiteX4" fmla="*/ 3148340 w 9224434"/>
              <a:gd name="connsiteY4" fmla="*/ 2257043 h 5410330"/>
              <a:gd name="connsiteX5" fmla="*/ 3627967 w 9224434"/>
              <a:gd name="connsiteY5" fmla="*/ 2184530 h 5410330"/>
              <a:gd name="connsiteX6" fmla="*/ 4107594 w 9224434"/>
              <a:gd name="connsiteY6" fmla="*/ 2257043 h 5410330"/>
              <a:gd name="connsiteX7" fmla="*/ 4120450 w 9224434"/>
              <a:gd name="connsiteY7" fmla="*/ 2261748 h 5410330"/>
              <a:gd name="connsiteX8" fmla="*/ 4110317 w 9224434"/>
              <a:gd name="connsiteY8" fmla="*/ 2240714 h 5410330"/>
              <a:gd name="connsiteX9" fmla="*/ 3983567 w 9224434"/>
              <a:gd name="connsiteY9" fmla="*/ 1612900 h 5410330"/>
              <a:gd name="connsiteX10" fmla="*/ 5596467 w 9224434"/>
              <a:gd name="connsiteY10" fmla="*/ 0 h 5410330"/>
              <a:gd name="connsiteX11" fmla="*/ 7209367 w 9224434"/>
              <a:gd name="connsiteY11" fmla="*/ 1612900 h 5410330"/>
              <a:gd name="connsiteX12" fmla="*/ 7082617 w 9224434"/>
              <a:gd name="connsiteY12" fmla="*/ 2240714 h 5410330"/>
              <a:gd name="connsiteX13" fmla="*/ 7062517 w 9224434"/>
              <a:gd name="connsiteY13" fmla="*/ 2282440 h 5410330"/>
              <a:gd name="connsiteX14" fmla="*/ 7131907 w 9224434"/>
              <a:gd name="connsiteY14" fmla="*/ 2257043 h 5410330"/>
              <a:gd name="connsiteX15" fmla="*/ 7611534 w 9224434"/>
              <a:gd name="connsiteY15" fmla="*/ 2184530 h 5410330"/>
              <a:gd name="connsiteX16" fmla="*/ 9224434 w 9224434"/>
              <a:gd name="connsiteY16" fmla="*/ 3797430 h 5410330"/>
              <a:gd name="connsiteX17" fmla="*/ 7611534 w 9224434"/>
              <a:gd name="connsiteY17" fmla="*/ 5410330 h 5410330"/>
              <a:gd name="connsiteX18" fmla="*/ 5998634 w 9224434"/>
              <a:gd name="connsiteY18" fmla="*/ 3797430 h 5410330"/>
              <a:gd name="connsiteX19" fmla="*/ 6125384 w 9224434"/>
              <a:gd name="connsiteY19" fmla="*/ 3169617 h 5410330"/>
              <a:gd name="connsiteX20" fmla="*/ 6145485 w 9224434"/>
              <a:gd name="connsiteY20" fmla="*/ 3127890 h 5410330"/>
              <a:gd name="connsiteX21" fmla="*/ 6076094 w 9224434"/>
              <a:gd name="connsiteY21" fmla="*/ 3153287 h 5410330"/>
              <a:gd name="connsiteX22" fmla="*/ 5596467 w 9224434"/>
              <a:gd name="connsiteY22" fmla="*/ 3225800 h 5410330"/>
              <a:gd name="connsiteX23" fmla="*/ 5116840 w 9224434"/>
              <a:gd name="connsiteY23" fmla="*/ 3153287 h 5410330"/>
              <a:gd name="connsiteX24" fmla="*/ 5103985 w 9224434"/>
              <a:gd name="connsiteY24" fmla="*/ 3148582 h 5410330"/>
              <a:gd name="connsiteX25" fmla="*/ 5114118 w 9224434"/>
              <a:gd name="connsiteY25" fmla="*/ 3169617 h 5410330"/>
              <a:gd name="connsiteX26" fmla="*/ 5240867 w 9224434"/>
              <a:gd name="connsiteY26" fmla="*/ 3797430 h 5410330"/>
              <a:gd name="connsiteX27" fmla="*/ 3627967 w 9224434"/>
              <a:gd name="connsiteY27" fmla="*/ 5410330 h 5410330"/>
              <a:gd name="connsiteX28" fmla="*/ 2015067 w 9224434"/>
              <a:gd name="connsiteY28" fmla="*/ 3797430 h 5410330"/>
              <a:gd name="connsiteX29" fmla="*/ 2141817 w 9224434"/>
              <a:gd name="connsiteY29" fmla="*/ 3169617 h 5410330"/>
              <a:gd name="connsiteX30" fmla="*/ 2161918 w 9224434"/>
              <a:gd name="connsiteY30" fmla="*/ 3127890 h 5410330"/>
              <a:gd name="connsiteX31" fmla="*/ 2092528 w 9224434"/>
              <a:gd name="connsiteY31" fmla="*/ 3153287 h 5410330"/>
              <a:gd name="connsiteX32" fmla="*/ 1612900 w 9224434"/>
              <a:gd name="connsiteY32" fmla="*/ 3225800 h 5410330"/>
              <a:gd name="connsiteX33" fmla="*/ 0 w 9224434"/>
              <a:gd name="connsiteY33" fmla="*/ 1612900 h 5410330"/>
              <a:gd name="connsiteX34" fmla="*/ 1612900 w 9224434"/>
              <a:gd name="connsiteY34" fmla="*/ 0 h 5410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9224434" h="5410330">
                <a:moveTo>
                  <a:pt x="1612900" y="0"/>
                </a:moveTo>
                <a:cubicBezTo>
                  <a:pt x="2503680" y="0"/>
                  <a:pt x="3225800" y="722120"/>
                  <a:pt x="3225800" y="1612900"/>
                </a:cubicBezTo>
                <a:cubicBezTo>
                  <a:pt x="3225800" y="1835595"/>
                  <a:pt x="3180668" y="2047749"/>
                  <a:pt x="3099051" y="2240714"/>
                </a:cubicBezTo>
                <a:lnTo>
                  <a:pt x="3078950" y="2282440"/>
                </a:lnTo>
                <a:lnTo>
                  <a:pt x="3148340" y="2257043"/>
                </a:lnTo>
                <a:cubicBezTo>
                  <a:pt x="3299854" y="2209917"/>
                  <a:pt x="3460946" y="2184530"/>
                  <a:pt x="3627967" y="2184530"/>
                </a:cubicBezTo>
                <a:cubicBezTo>
                  <a:pt x="3794988" y="2184530"/>
                  <a:pt x="3956080" y="2209917"/>
                  <a:pt x="4107594" y="2257043"/>
                </a:cubicBezTo>
                <a:lnTo>
                  <a:pt x="4120450" y="2261748"/>
                </a:lnTo>
                <a:lnTo>
                  <a:pt x="4110317" y="2240714"/>
                </a:lnTo>
                <a:cubicBezTo>
                  <a:pt x="4028700" y="2047749"/>
                  <a:pt x="3983567" y="1835595"/>
                  <a:pt x="3983567" y="1612900"/>
                </a:cubicBezTo>
                <a:cubicBezTo>
                  <a:pt x="3983567" y="722120"/>
                  <a:pt x="4705687" y="0"/>
                  <a:pt x="5596467" y="0"/>
                </a:cubicBezTo>
                <a:cubicBezTo>
                  <a:pt x="6487247" y="0"/>
                  <a:pt x="7209367" y="722120"/>
                  <a:pt x="7209367" y="1612900"/>
                </a:cubicBezTo>
                <a:cubicBezTo>
                  <a:pt x="7209367" y="1835595"/>
                  <a:pt x="7164235" y="2047749"/>
                  <a:pt x="7082617" y="2240714"/>
                </a:cubicBezTo>
                <a:lnTo>
                  <a:pt x="7062517" y="2282440"/>
                </a:lnTo>
                <a:lnTo>
                  <a:pt x="7131907" y="2257043"/>
                </a:lnTo>
                <a:cubicBezTo>
                  <a:pt x="7283421" y="2209917"/>
                  <a:pt x="7444513" y="2184530"/>
                  <a:pt x="7611534" y="2184530"/>
                </a:cubicBezTo>
                <a:cubicBezTo>
                  <a:pt x="8502314" y="2184530"/>
                  <a:pt x="9224434" y="2906650"/>
                  <a:pt x="9224434" y="3797430"/>
                </a:cubicBezTo>
                <a:cubicBezTo>
                  <a:pt x="9224434" y="4688210"/>
                  <a:pt x="8502314" y="5410330"/>
                  <a:pt x="7611534" y="5410330"/>
                </a:cubicBezTo>
                <a:cubicBezTo>
                  <a:pt x="6720754" y="5410330"/>
                  <a:pt x="5998634" y="4688210"/>
                  <a:pt x="5998634" y="3797430"/>
                </a:cubicBezTo>
                <a:cubicBezTo>
                  <a:pt x="5998634" y="3574735"/>
                  <a:pt x="6043767" y="3362581"/>
                  <a:pt x="6125384" y="3169617"/>
                </a:cubicBezTo>
                <a:lnTo>
                  <a:pt x="6145485" y="3127890"/>
                </a:lnTo>
                <a:lnTo>
                  <a:pt x="6076094" y="3153287"/>
                </a:lnTo>
                <a:cubicBezTo>
                  <a:pt x="5924580" y="3200413"/>
                  <a:pt x="5763488" y="3225800"/>
                  <a:pt x="5596467" y="3225800"/>
                </a:cubicBezTo>
                <a:cubicBezTo>
                  <a:pt x="5429446" y="3225800"/>
                  <a:pt x="5268354" y="3200413"/>
                  <a:pt x="5116840" y="3153287"/>
                </a:cubicBezTo>
                <a:lnTo>
                  <a:pt x="5103985" y="3148582"/>
                </a:lnTo>
                <a:lnTo>
                  <a:pt x="5114118" y="3169617"/>
                </a:lnTo>
                <a:cubicBezTo>
                  <a:pt x="5195735" y="3362582"/>
                  <a:pt x="5240867" y="3574735"/>
                  <a:pt x="5240867" y="3797430"/>
                </a:cubicBezTo>
                <a:cubicBezTo>
                  <a:pt x="5240867" y="4688210"/>
                  <a:pt x="4518747" y="5410330"/>
                  <a:pt x="3627967" y="5410330"/>
                </a:cubicBezTo>
                <a:cubicBezTo>
                  <a:pt x="2737187" y="5410330"/>
                  <a:pt x="2015067" y="4688210"/>
                  <a:pt x="2015067" y="3797430"/>
                </a:cubicBezTo>
                <a:cubicBezTo>
                  <a:pt x="2015067" y="3574735"/>
                  <a:pt x="2060200" y="3362582"/>
                  <a:pt x="2141817" y="3169617"/>
                </a:cubicBezTo>
                <a:lnTo>
                  <a:pt x="2161918" y="3127890"/>
                </a:lnTo>
                <a:lnTo>
                  <a:pt x="2092528" y="3153287"/>
                </a:lnTo>
                <a:cubicBezTo>
                  <a:pt x="1941014" y="3200413"/>
                  <a:pt x="1779921" y="3225800"/>
                  <a:pt x="1612900" y="3225800"/>
                </a:cubicBezTo>
                <a:cubicBezTo>
                  <a:pt x="722121" y="3225800"/>
                  <a:pt x="0" y="2503680"/>
                  <a:pt x="0" y="1612900"/>
                </a:cubicBezTo>
                <a:cubicBezTo>
                  <a:pt x="0" y="722120"/>
                  <a:pt x="722121" y="0"/>
                  <a:pt x="1612900" y="0"/>
                </a:cubicBezTo>
                <a:close/>
              </a:path>
            </a:pathLst>
          </a:cu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2523306" y="1540427"/>
            <a:ext cx="187583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b="1" dirty="0"/>
              <a:t>Step 1</a:t>
            </a:r>
            <a:endParaRPr lang="zh-CN" altLang="en-US" sz="4400" b="1" dirty="0"/>
          </a:p>
        </p:txBody>
      </p:sp>
      <p:sp>
        <p:nvSpPr>
          <p:cNvPr id="13" name="文本框 12"/>
          <p:cNvSpPr txBox="1"/>
          <p:nvPr/>
        </p:nvSpPr>
        <p:spPr>
          <a:xfrm>
            <a:off x="4378168" y="3690956"/>
            <a:ext cx="1988820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b="1" dirty="0"/>
              <a:t>Step 2</a:t>
            </a:r>
            <a:endParaRPr lang="zh-CN" altLang="en-US" sz="4400" b="1" dirty="0"/>
          </a:p>
        </p:txBody>
      </p:sp>
      <p:sp>
        <p:nvSpPr>
          <p:cNvPr id="14" name="文本框 13"/>
          <p:cNvSpPr txBox="1"/>
          <p:nvPr/>
        </p:nvSpPr>
        <p:spPr>
          <a:xfrm>
            <a:off x="8116489" y="3725510"/>
            <a:ext cx="18533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b="1" dirty="0"/>
              <a:t>Step 4</a:t>
            </a:r>
            <a:endParaRPr lang="zh-CN" altLang="en-US" sz="4400" b="1" dirty="0"/>
          </a:p>
        </p:txBody>
      </p:sp>
      <p:sp>
        <p:nvSpPr>
          <p:cNvPr id="15" name="文本框 14"/>
          <p:cNvSpPr txBox="1"/>
          <p:nvPr/>
        </p:nvSpPr>
        <p:spPr>
          <a:xfrm>
            <a:off x="6202516" y="1464806"/>
            <a:ext cx="18533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b="1" dirty="0"/>
              <a:t>Step 3</a:t>
            </a:r>
            <a:endParaRPr lang="zh-CN" altLang="en-US" sz="4400" b="1" dirty="0"/>
          </a:p>
        </p:txBody>
      </p:sp>
      <p:sp>
        <p:nvSpPr>
          <p:cNvPr id="16" name="矩形 15"/>
          <p:cNvSpPr/>
          <p:nvPr/>
        </p:nvSpPr>
        <p:spPr>
          <a:xfrm>
            <a:off x="2254687" y="2307623"/>
            <a:ext cx="2226733" cy="1383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800" dirty="0">
                <a:latin typeface="Times New Roman" panose="02020503050405090304" charset="0"/>
              </a:rPr>
              <a:t>Draw histogram, scatter plot </a:t>
            </a:r>
          </a:p>
        </p:txBody>
      </p:sp>
      <p:sp>
        <p:nvSpPr>
          <p:cNvPr id="17" name="矩形 16"/>
          <p:cNvSpPr/>
          <p:nvPr/>
        </p:nvSpPr>
        <p:spPr>
          <a:xfrm>
            <a:off x="6016021" y="2307693"/>
            <a:ext cx="2226733" cy="181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800" dirty="0">
                <a:latin typeface="Times New Roman" panose="02020503050405090304" charset="0"/>
              </a:rPr>
              <a:t>Smote approach to balance dataset</a:t>
            </a:r>
          </a:p>
        </p:txBody>
      </p:sp>
      <p:sp>
        <p:nvSpPr>
          <p:cNvPr id="18" name="矩形 17"/>
          <p:cNvSpPr/>
          <p:nvPr/>
        </p:nvSpPr>
        <p:spPr>
          <a:xfrm>
            <a:off x="4253896" y="4495214"/>
            <a:ext cx="2226733" cy="1383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800" dirty="0">
                <a:latin typeface="Times New Roman" panose="02020503050405090304" charset="0"/>
                <a:sym typeface="+mn-ea"/>
              </a:rPr>
              <a:t>Transfer string into numeric</a:t>
            </a:r>
            <a:endParaRPr lang="zh-CN" altLang="en-US" sz="2800" dirty="0">
              <a:latin typeface="Times New Roman" panose="02020503050405090304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7930196" y="4495478"/>
            <a:ext cx="2226733" cy="1383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800" dirty="0">
                <a:latin typeface="Times New Roman" panose="02020503050405090304" charset="0"/>
              </a:rPr>
              <a:t>Ready to input data to our models</a:t>
            </a:r>
          </a:p>
        </p:txBody>
      </p:sp>
      <p:sp>
        <p:nvSpPr>
          <p:cNvPr id="24" name="等腰三角形 23"/>
          <p:cNvSpPr/>
          <p:nvPr/>
        </p:nvSpPr>
        <p:spPr>
          <a:xfrm rot="8258872">
            <a:off x="4294351" y="3532064"/>
            <a:ext cx="252946" cy="218056"/>
          </a:xfrm>
          <a:prstGeom prst="triangl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等腰三角形 24"/>
          <p:cNvSpPr/>
          <p:nvPr/>
        </p:nvSpPr>
        <p:spPr>
          <a:xfrm rot="8258872">
            <a:off x="8096352" y="3532064"/>
            <a:ext cx="252946" cy="218056"/>
          </a:xfrm>
          <a:prstGeom prst="triangl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等腰三角形 25"/>
          <p:cNvSpPr/>
          <p:nvPr/>
        </p:nvSpPr>
        <p:spPr>
          <a:xfrm rot="2226565">
            <a:off x="6005222" y="3532064"/>
            <a:ext cx="252946" cy="218056"/>
          </a:xfrm>
          <a:prstGeom prst="triangl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03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>
                <a:cs typeface="+mn-ea"/>
                <a:sym typeface="+mn-lt"/>
              </a:rPr>
              <a:t>Approach</a:t>
            </a:r>
            <a:endParaRPr lang="en-US" altLang="zh-CN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03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>
                <a:cs typeface="+mn-ea"/>
                <a:sym typeface="+mn-lt"/>
              </a:rPr>
              <a:t>Approach</a:t>
            </a:r>
            <a:endParaRPr lang="zh-CN" altLang="en-US" dirty="0"/>
          </a:p>
        </p:txBody>
      </p:sp>
      <p:sp>
        <p:nvSpPr>
          <p:cNvPr id="4" name="Text Box 3"/>
          <p:cNvSpPr txBox="1"/>
          <p:nvPr/>
        </p:nvSpPr>
        <p:spPr>
          <a:xfrm>
            <a:off x="812800" y="1443990"/>
            <a:ext cx="9535795" cy="4399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sz="4000" kern="0" dirty="0">
                <a:latin typeface="Times New Roman" panose="02020503050405090304" charset="0"/>
                <a:ea typeface="微软雅黑" panose="020B0503020204020204" pitchFamily="34" charset="-122"/>
                <a:cs typeface="+mn-ea"/>
                <a:sym typeface="+mn-lt"/>
              </a:rPr>
              <a:t>Four algorithms are implemented:</a:t>
            </a: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sz="4000" kern="0" dirty="0">
                <a:latin typeface="Times New Roman" panose="02020503050405090304" charset="0"/>
                <a:ea typeface="微软雅黑" panose="020B0503020204020204" pitchFamily="34" charset="-122"/>
                <a:cs typeface="+mn-ea"/>
                <a:sym typeface="+mn-lt"/>
              </a:rPr>
              <a:t>Logistic Regression</a:t>
            </a: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sz="4000" kern="0" dirty="0">
                <a:latin typeface="Times New Roman" panose="02020503050405090304" charset="0"/>
                <a:ea typeface="微软雅黑" panose="020B0503020204020204" pitchFamily="34" charset="-122"/>
                <a:cs typeface="+mn-ea"/>
                <a:sym typeface="+mn-lt"/>
              </a:rPr>
              <a:t>Random Forest</a:t>
            </a: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sz="4000" kern="0" dirty="0">
                <a:latin typeface="Times New Roman" panose="02020503050405090304" charset="0"/>
                <a:ea typeface="微软雅黑" panose="020B0503020204020204" pitchFamily="34" charset="-122"/>
                <a:cs typeface="+mn-ea"/>
                <a:sym typeface="+mn-lt"/>
              </a:rPr>
              <a:t>Neural Network</a:t>
            </a: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sz="4000" kern="0" dirty="0">
                <a:latin typeface="Times New Roman" panose="02020503050405090304" charset="0"/>
                <a:ea typeface="微软雅黑" panose="020B0503020204020204" pitchFamily="34" charset="-122"/>
                <a:cs typeface="+mn-ea"/>
                <a:sym typeface="+mn-lt"/>
              </a:rPr>
              <a:t>XGBoost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03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>
                <a:cs typeface="+mn-ea"/>
                <a:sym typeface="+mn-lt"/>
              </a:rPr>
              <a:t>Approach</a:t>
            </a:r>
            <a:endParaRPr lang="zh-CN" altLang="en-US" dirty="0"/>
          </a:p>
        </p:txBody>
      </p:sp>
      <p:sp>
        <p:nvSpPr>
          <p:cNvPr id="4" name="Text Box 3"/>
          <p:cNvSpPr txBox="1"/>
          <p:nvPr/>
        </p:nvSpPr>
        <p:spPr>
          <a:xfrm>
            <a:off x="812800" y="1455420"/>
            <a:ext cx="9535795" cy="36868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sz="4400" kern="0" dirty="0">
                <a:latin typeface="Times New Roman" panose="02020503050405090304" charset="0"/>
                <a:ea typeface="微软雅黑" panose="020B0503020204020204" pitchFamily="34" charset="-122"/>
                <a:cs typeface="+mn-ea"/>
                <a:sym typeface="+mn-lt"/>
              </a:rPr>
              <a:t>Model Merging: Blending</a:t>
            </a: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sz="4400" kern="0" dirty="0">
                <a:latin typeface="Times New Roman" panose="02020503050405090304" charset="0"/>
                <a:ea typeface="微软雅黑" panose="020B0503020204020204" pitchFamily="34" charset="-122"/>
                <a:cs typeface="+mn-ea"/>
                <a:sym typeface="+mn-lt"/>
              </a:rPr>
              <a:t>Definition:Combine the decisions from multiple models to improve the overall performance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模板页面">
  <a:themeElements>
    <a:clrScheme name="Office 主题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DB3B0"/>
      </a:accent1>
      <a:accent2>
        <a:srgbClr val="479796"/>
      </a:accent2>
      <a:accent3>
        <a:srgbClr val="009EB7"/>
      </a:accent3>
      <a:accent4>
        <a:srgbClr val="EDF0E9"/>
      </a:accent4>
      <a:accent5>
        <a:srgbClr val="4C4C4C"/>
      </a:accent5>
      <a:accent6>
        <a:srgbClr val="B2B2B2"/>
      </a:accent6>
      <a:hlink>
        <a:srgbClr val="0563C1"/>
      </a:hlink>
      <a:folHlink>
        <a:srgbClr val="954F72"/>
      </a:folHlink>
    </a:clrScheme>
    <a:fontScheme name="自定义 49">
      <a:majorFont>
        <a:latin typeface="Century Gothic"/>
        <a:ea typeface="微软雅黑"/>
        <a:cs typeface=""/>
      </a:majorFont>
      <a:minorFont>
        <a:latin typeface="Century Gothic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lnSpc>
            <a:spcPct val="130000"/>
          </a:lnSpc>
          <a:defRPr sz="1200" dirty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lnSpc>
            <a:spcPct val="130000"/>
          </a:lnSpc>
          <a:spcBef>
            <a:spcPts val="600"/>
          </a:spcBef>
          <a:defRPr sz="1200" kern="0" dirty="0">
            <a:latin typeface="微软雅黑" panose="020B0503020204020204" pitchFamily="34" charset="-122"/>
            <a:ea typeface="微软雅黑" panose="020B0503020204020204" pitchFamily="34" charset="-122"/>
            <a:cs typeface="+mn-ea"/>
            <a:sym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PLUS">
  <a:themeElements>
    <a:clrScheme name="黄色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Century Gothic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</TotalTime>
  <Words>412</Words>
  <Application>Microsoft Office PowerPoint</Application>
  <PresentationFormat>宽屏</PresentationFormat>
  <Paragraphs>99</Paragraphs>
  <Slides>18</Slides>
  <Notes>18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18</vt:i4>
      </vt:variant>
    </vt:vector>
  </HeadingPairs>
  <TitlesOfParts>
    <vt:vector size="26" baseType="lpstr">
      <vt:lpstr>微软雅黑</vt:lpstr>
      <vt:lpstr>Arial</vt:lpstr>
      <vt:lpstr>Calibri</vt:lpstr>
      <vt:lpstr>Century Gothic</vt:lpstr>
      <vt:lpstr>Segoe UI Light</vt:lpstr>
      <vt:lpstr>Times New Roman</vt:lpstr>
      <vt:lpstr>模板页面</vt:lpstr>
      <vt:lpstr>OfficePLUS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OfficePLUS</dc:creator>
  <cp:lastModifiedBy>Weijie Guan</cp:lastModifiedBy>
  <cp:revision>70</cp:revision>
  <dcterms:created xsi:type="dcterms:W3CDTF">2019-12-05T12:25:44Z</dcterms:created>
  <dcterms:modified xsi:type="dcterms:W3CDTF">2019-12-05T21:17:18Z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v-yunxl@microsoft.com</vt:lpwstr>
  </property>
  <property fmtid="{D5CDD505-2E9C-101B-9397-08002B2CF9AE}" pid="5" name="MSIP_Label_f42aa342-8706-4288-bd11-ebb85995028c_SetDate">
    <vt:lpwstr>2017-12-21T08:41:38.1487497Z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  <property fmtid="{D5CDD505-2E9C-101B-9397-08002B2CF9AE}" pid="10" name="KSOProductBuildVer">
    <vt:lpwstr>1033-1.0.1.1354</vt:lpwstr>
  </property>
</Properties>
</file>